
<file path=[Content_Types].xml><?xml version="1.0" encoding="utf-8"?>
<Types xmlns="http://schemas.openxmlformats.org/package/2006/content-types">
  <Default Extension="rels" ContentType="application/vnd.openxmlformats-package.relationships+xml"/>
  <Default Extension="jpg" ContentType="image/jpeg"/>
  <Default Extension="xml" ContentType="application/xml"/>
  <Default Extension="jpeg" ContentType="image/jpeg"/>
  <Default Extension="png" ContentType="image/png"/>
  <Default Extension="bin" ContentType="application/vnd.openxmlformats-officedocument.presentationml.printerSettings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6.xml" ContentType="application/vnd.openxmlformats-officedocument.theme+xml"/>
  <Override PartName="/ppt/slideLayouts/slideLayout43.xml" ContentType="application/vnd.openxmlformats-officedocument.presentationml.slideLayout+xml"/>
  <Override PartName="/ppt/theme/theme7.xml" ContentType="application/vnd.openxmlformats-officedocument.theme+xml"/>
  <Override PartName="/ppt/slideLayouts/slideLayout44.xml" ContentType="application/vnd.openxmlformats-officedocument.presentationml.slideLayout+xml"/>
  <Override PartName="/ppt/theme/theme8.xml" ContentType="application/vnd.openxmlformats-officedocument.theme+xml"/>
  <Override PartName="/ppt/slideLayouts/slideLayout45.xml" ContentType="application/vnd.openxmlformats-officedocument.presentationml.slideLayout+xml"/>
  <Override PartName="/ppt/theme/theme9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10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11.xml" ContentType="application/vnd.openxmlformats-officedocument.theme+xml"/>
  <Override PartName="/ppt/slideLayouts/slideLayout66.xml" ContentType="application/vnd.openxmlformats-officedocument.presentationml.slideLayout+xml"/>
  <Override PartName="/ppt/theme/theme12.xml" ContentType="application/vnd.openxmlformats-officedocument.theme+xml"/>
  <Override PartName="/ppt/slideLayouts/slideLayout67.xml" ContentType="application/vnd.openxmlformats-officedocument.presentationml.slideLayout+xml"/>
  <Override PartName="/ppt/theme/theme13.xml" ContentType="application/vnd.openxmlformats-officedocument.theme+xml"/>
  <Override PartName="/ppt/slideLayouts/slideLayout68.xml" ContentType="application/vnd.openxmlformats-officedocument.presentationml.slideLayout+xml"/>
  <Override PartName="/ppt/theme/theme1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7" r:id="rId2"/>
    <p:sldMasterId id="2147483679" r:id="rId3"/>
    <p:sldMasterId id="2147483681" r:id="rId4"/>
    <p:sldMasterId id="2147483683" r:id="rId5"/>
    <p:sldMasterId id="2147483689" r:id="rId6"/>
    <p:sldMasterId id="2147483706" r:id="rId7"/>
    <p:sldMasterId id="2147483708" r:id="rId8"/>
    <p:sldMasterId id="2147483710" r:id="rId9"/>
    <p:sldMasterId id="2147483712" r:id="rId10"/>
    <p:sldMasterId id="2147483718" r:id="rId11"/>
    <p:sldMasterId id="2147483735" r:id="rId12"/>
    <p:sldMasterId id="2147483737" r:id="rId13"/>
    <p:sldMasterId id="2147483739" r:id="rId14"/>
    <p:sldMasterId id="2147483741" r:id="rId15"/>
  </p:sldMasterIdLst>
  <p:notesMasterIdLst>
    <p:notesMasterId r:id="rId31"/>
  </p:notesMasterIdLst>
  <p:sldIdLst>
    <p:sldId id="293" r:id="rId16"/>
    <p:sldId id="294" r:id="rId17"/>
    <p:sldId id="288" r:id="rId18"/>
    <p:sldId id="295" r:id="rId19"/>
    <p:sldId id="284" r:id="rId20"/>
    <p:sldId id="257" r:id="rId21"/>
    <p:sldId id="305" r:id="rId22"/>
    <p:sldId id="306" r:id="rId23"/>
    <p:sldId id="297" r:id="rId24"/>
    <p:sldId id="277" r:id="rId25"/>
    <p:sldId id="304" r:id="rId26"/>
    <p:sldId id="260" r:id="rId27"/>
    <p:sldId id="302" r:id="rId28"/>
    <p:sldId id="303" r:id="rId29"/>
    <p:sldId id="282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0" autoAdjust="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-143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5" Type="http://schemas.openxmlformats.org/officeDocument/2006/relationships/theme" Target="theme/theme1.xml"/><Relationship Id="rId3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3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4" Type="http://schemas.openxmlformats.org/officeDocument/2006/relationships/slide" Target="slides/slide9.xml"/><Relationship Id="rId25" Type="http://schemas.openxmlformats.org/officeDocument/2006/relationships/slide" Target="slides/slide10.xml"/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0" Type="http://schemas.openxmlformats.org/officeDocument/2006/relationships/slideMaster" Target="slideMasters/slideMaster10.xml"/><Relationship Id="rId32" Type="http://schemas.openxmlformats.org/officeDocument/2006/relationships/printerSettings" Target="printerSettings/printerSettings1.bin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9" Type="http://schemas.openxmlformats.org/officeDocument/2006/relationships/slideMaster" Target="slideMasters/slideMaster9.xml"/><Relationship Id="rId1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27" Type="http://schemas.openxmlformats.org/officeDocument/2006/relationships/slide" Target="slides/slide12.xml"/><Relationship Id="rId14" Type="http://schemas.openxmlformats.org/officeDocument/2006/relationships/slideMaster" Target="slideMasters/slideMaster14.xml"/><Relationship Id="rId23" Type="http://schemas.openxmlformats.org/officeDocument/2006/relationships/slide" Target="slides/slide8.xml"/><Relationship Id="rId4" Type="http://schemas.openxmlformats.org/officeDocument/2006/relationships/slideMaster" Target="slideMasters/slideMaster4.xml"/><Relationship Id="rId28" Type="http://schemas.openxmlformats.org/officeDocument/2006/relationships/slide" Target="slides/slide13.xml"/><Relationship Id="rId26" Type="http://schemas.openxmlformats.org/officeDocument/2006/relationships/slide" Target="slides/slide11.xml"/><Relationship Id="rId30" Type="http://schemas.openxmlformats.org/officeDocument/2006/relationships/slide" Target="slides/slide15.xml"/><Relationship Id="rId11" Type="http://schemas.openxmlformats.org/officeDocument/2006/relationships/slideMaster" Target="slideMasters/slideMaster11.xml"/><Relationship Id="rId29" Type="http://schemas.openxmlformats.org/officeDocument/2006/relationships/slide" Target="slides/slide14.xml"/><Relationship Id="rId6" Type="http://schemas.openxmlformats.org/officeDocument/2006/relationships/slideMaster" Target="slideMasters/slideMaster6.xml"/><Relationship Id="rId16" Type="http://schemas.openxmlformats.org/officeDocument/2006/relationships/slide" Target="slides/slide1.xml"/><Relationship Id="rId3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19" Type="http://schemas.openxmlformats.org/officeDocument/2006/relationships/slide" Target="slides/slide4.xml"/><Relationship Id="rId20" Type="http://schemas.openxmlformats.org/officeDocument/2006/relationships/slide" Target="slides/slide5.xml"/><Relationship Id="rId22" Type="http://schemas.openxmlformats.org/officeDocument/2006/relationships/slide" Target="slides/slide7.xml"/><Relationship Id="rId21" Type="http://schemas.openxmlformats.org/officeDocument/2006/relationships/slide" Target="slides/slide6.xml"/><Relationship Id="rId2" Type="http://schemas.openxmlformats.org/officeDocument/2006/relationships/slideMaster" Target="slideMasters/slideMaster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5EB79-89E8-A94B-AC1A-54DCF624E5B2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6E2D0-3DA8-0A4F-9A90-3E1A8900A5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924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Something more</a:t>
            </a:r>
            <a:r>
              <a:rPr lang="en-US" baseline="0" dirty="0" smtClean="0"/>
              <a:t> structured than this is preferable.  I still think this is getting too long. There will be other people talking about NGS and we will be the last</a:t>
            </a:r>
          </a:p>
          <a:p>
            <a:r>
              <a:rPr lang="en-US" baseline="0" dirty="0" smtClean="0"/>
              <a:t>To talk about NGS, so a lot of this will be covered. We should give no more than 3-5min motivation.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This is getting too long. There will be other people talking about NGS and we will be the last</a:t>
            </a:r>
          </a:p>
          <a:p>
            <a:r>
              <a:rPr lang="en-US" baseline="0" dirty="0" smtClean="0"/>
              <a:t>To talk about NGS, so a lot of this will be covered. We should give no more than 3-5min motivation.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</a:t>
            </a:r>
            <a:r>
              <a:rPr lang="en-US" baseline="0" dirty="0" smtClean="0"/>
              <a:t> is point 4 an impact? Is it not a challenge? I don’t know how we can claim point 5?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(JK) Here,</a:t>
            </a:r>
            <a:r>
              <a:rPr lang="en-US" baseline="0" dirty="0" smtClean="0"/>
              <a:t> upper two tables represent the benefits of task level concurrency and scale-out strategy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2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Fixed the diagram.. Please</a:t>
            </a:r>
            <a:r>
              <a:rPr lang="en-US" baseline="0" dirty="0" smtClean="0"/>
              <a:t> </a:t>
            </a:r>
            <a:r>
              <a:rPr lang="en-US" dirty="0" smtClean="0"/>
              <a:t>remove next slide if you are OK</a:t>
            </a:r>
            <a:r>
              <a:rPr lang="en-US" baseline="0" dirty="0" smtClean="0"/>
              <a:t> with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Color coding is a bit misleading. D</a:t>
            </a:r>
            <a:r>
              <a:rPr lang="en-US" baseline="0" dirty="0" smtClean="0"/>
              <a:t>oes purple (right sight, lower level) </a:t>
            </a:r>
            <a:r>
              <a:rPr lang="en-US" dirty="0" smtClean="0"/>
              <a:t> represent</a:t>
            </a:r>
            <a:r>
              <a:rPr lang="en-US" baseline="0" dirty="0" smtClean="0"/>
              <a:t> analysis? If so, be sure to say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Something more</a:t>
            </a:r>
            <a:r>
              <a:rPr lang="en-US" baseline="0" dirty="0" smtClean="0"/>
              <a:t> structured than this is preferable.  I still think this is getting too long. There will be other people talking about NGS and we will be the last</a:t>
            </a:r>
          </a:p>
          <a:p>
            <a:r>
              <a:rPr lang="en-US" baseline="0" dirty="0" smtClean="0"/>
              <a:t>To talk about NGS, so a lot of this will be covered. We should give no more than 3-5min motivation.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8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marL="0" lv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5"/>
            <a:ext cx="914400" cy="5533278"/>
          </a:xfrm>
        </p:spPr>
        <p:txBody>
          <a:bodyPr vert="eaVert" lIns="274306" tIns="685765" bIns="685765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718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A5C55-3288-6B44-9CB7-F600EA5FB55E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1496703"/>
            <a:ext cx="8923005" cy="1537850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en-US" sz="3200" dirty="0" smtClean="0">
                <a:latin typeface="Arial Black"/>
                <a:cs typeface="Arial Black"/>
              </a:rPr>
              <a:t>DARE-NGS: Extensible and Scalable NGS Analytics on the High</a:t>
            </a:r>
            <a:r>
              <a:rPr lang="en-US" sz="3200" baseline="0" dirty="0" smtClean="0">
                <a:latin typeface="Arial Black"/>
                <a:cs typeface="Arial Black"/>
              </a:rPr>
              <a:t> Performance Distributed Resources</a:t>
            </a:r>
            <a:endParaRPr lang="en-US" sz="3200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026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D4EB-88D0-C141-9474-CCD86A78CB94}" type="datetimeFigureOut">
              <a:rPr lang="en-US"/>
              <a:pPr>
                <a:defRPr/>
              </a:pPr>
              <a:t>8/23/11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D7D56-DFB1-7F41-B558-839B7F3832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8913813" cy="792651"/>
          </a:xfrm>
          <a:solidFill>
            <a:srgbClr val="424242"/>
          </a:solidFill>
        </p:spPr>
        <p:txBody>
          <a:bodyPr lIns="1097224" anchor="ctr" anchorCtr="0">
            <a:normAutofit/>
          </a:bodyPr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34" y="2068618"/>
            <a:ext cx="7707367" cy="4197711"/>
          </a:xfrm>
        </p:spPr>
        <p:txBody>
          <a:bodyPr/>
          <a:lstStyle>
            <a:lvl1pPr>
              <a:buClr>
                <a:srgbClr val="8BACBD"/>
              </a:buClr>
              <a:defRPr/>
            </a:lvl1pPr>
            <a:lvl2pPr>
              <a:buClr>
                <a:srgbClr val="B5B5B5"/>
              </a:buClr>
              <a:defRPr/>
            </a:lvl2pPr>
            <a:lvl3pPr>
              <a:buClr>
                <a:srgbClr val="8BACBD"/>
              </a:buClr>
              <a:defRPr/>
            </a:lvl3pPr>
            <a:lvl4pPr>
              <a:buClr>
                <a:srgbClr val="B5B5B5"/>
              </a:buClr>
              <a:defRPr/>
            </a:lvl4pPr>
            <a:lvl5pPr>
              <a:buClr>
                <a:srgbClr val="8BACBD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8" name="Picture 7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8" y="334441"/>
            <a:ext cx="2282176" cy="55814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91435" rIns="274306" bIns="91435" rtlCol="0" anchor="t" anchorCtr="0"/>
          <a:lstStyle>
            <a:lvl1pPr marL="0" indent="0" algn="l" defTabSz="914353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659" tIns="45718" rIns="274306" bIns="45718" rtlCol="0" anchor="b" anchorCtr="0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91435" rIns="274306" bIns="91435" rtlCol="0" anchor="ctr" anchorCtr="0">
            <a:normAutofit/>
          </a:bodyPr>
          <a:lstStyle>
            <a:lvl1pPr marL="0" indent="0" algn="l" defTabSz="914353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8913813" cy="792651"/>
          </a:xfrm>
          <a:solidFill>
            <a:srgbClr val="424242"/>
          </a:solidFill>
        </p:spPr>
        <p:txBody>
          <a:bodyPr lIns="1097224" anchor="ctr" anchorCtr="0">
            <a:normAutofit/>
          </a:bodyPr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34" y="2068618"/>
            <a:ext cx="7707367" cy="4197711"/>
          </a:xfrm>
        </p:spPr>
        <p:txBody>
          <a:bodyPr/>
          <a:lstStyle>
            <a:lvl1pPr>
              <a:buClr>
                <a:srgbClr val="8BACBD"/>
              </a:buClr>
              <a:defRPr/>
            </a:lvl1pPr>
            <a:lvl2pPr>
              <a:buClr>
                <a:srgbClr val="B5B5B5"/>
              </a:buClr>
              <a:defRPr/>
            </a:lvl2pPr>
            <a:lvl3pPr>
              <a:buClr>
                <a:srgbClr val="8BACBD"/>
              </a:buClr>
              <a:defRPr/>
            </a:lvl3pPr>
            <a:lvl4pPr>
              <a:buClr>
                <a:srgbClr val="B5B5B5"/>
              </a:buClr>
              <a:defRPr/>
            </a:lvl4pPr>
            <a:lvl5pPr>
              <a:buClr>
                <a:srgbClr val="8BACBD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8" name="Picture 7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8" y="334441"/>
            <a:ext cx="2282176" cy="55814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60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8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marL="0" lv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91435" rIns="274306" bIns="91435" rtlCol="0" anchor="t" anchorCtr="0"/>
          <a:lstStyle>
            <a:lvl1pPr marL="0" indent="0" algn="l" defTabSz="914353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5"/>
            <a:ext cx="914400" cy="5533278"/>
          </a:xfrm>
        </p:spPr>
        <p:txBody>
          <a:bodyPr vert="eaVert" lIns="274306" tIns="685765" bIns="685765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7186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026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A5C55-3288-6B44-9CB7-F600EA5FB55E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659" tIns="45718" rIns="274306" bIns="45718" rtlCol="0" anchor="b" anchorCtr="0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91435" rIns="274306" bIns="91435" rtlCol="0" anchor="ctr" anchorCtr="0">
            <a:normAutofit/>
          </a:bodyPr>
          <a:lstStyle>
            <a:lvl1pPr marL="0" indent="0" algn="l" defTabSz="914353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D4EB-88D0-C141-9474-CCD86A78CB94}" type="datetimeFigureOut">
              <a:rPr lang="en-US"/>
              <a:pPr>
                <a:defRPr/>
              </a:pPr>
              <a:t>8/23/11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D7D56-DFB1-7F41-B558-839B7F3832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8913813" cy="792651"/>
          </a:xfrm>
          <a:solidFill>
            <a:srgbClr val="424242"/>
          </a:solidFill>
        </p:spPr>
        <p:txBody>
          <a:bodyPr lIns="1097224" anchor="ctr" anchorCtr="0">
            <a:normAutofit/>
          </a:bodyPr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34" y="2068618"/>
            <a:ext cx="7707367" cy="4197711"/>
          </a:xfrm>
        </p:spPr>
        <p:txBody>
          <a:bodyPr/>
          <a:lstStyle>
            <a:lvl1pPr>
              <a:buClr>
                <a:srgbClr val="8BACBD"/>
              </a:buClr>
              <a:defRPr/>
            </a:lvl1pPr>
            <a:lvl2pPr>
              <a:buClr>
                <a:srgbClr val="B5B5B5"/>
              </a:buClr>
              <a:defRPr/>
            </a:lvl2pPr>
            <a:lvl3pPr>
              <a:buClr>
                <a:srgbClr val="8BACBD"/>
              </a:buClr>
              <a:defRPr/>
            </a:lvl3pPr>
            <a:lvl4pPr>
              <a:buClr>
                <a:srgbClr val="B5B5B5"/>
              </a:buClr>
              <a:defRPr/>
            </a:lvl4pPr>
            <a:lvl5pPr>
              <a:buClr>
                <a:srgbClr val="8BACBD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8" name="Picture 7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8" y="334441"/>
            <a:ext cx="2282176" cy="55814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91435" rIns="274306" bIns="91435" rtlCol="0" anchor="t" anchorCtr="0"/>
          <a:lstStyle>
            <a:lvl1pPr marL="0" indent="0" algn="l" defTabSz="914353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659" tIns="45718" rIns="274306" bIns="45718" rtlCol="0" anchor="b" anchorCtr="0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91435" rIns="274306" bIns="91435" rtlCol="0" anchor="ctr" anchorCtr="0">
            <a:normAutofit/>
          </a:bodyPr>
          <a:lstStyle>
            <a:lvl1pPr marL="0" indent="0" algn="l" defTabSz="914353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60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8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marL="0" lv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5"/>
            <a:ext cx="914400" cy="5533278"/>
          </a:xfrm>
        </p:spPr>
        <p:txBody>
          <a:bodyPr vert="eaVert" lIns="274306" tIns="685765" bIns="685765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A5C55-3288-6B44-9CB7-F600EA5FB55E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60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D4EB-88D0-C141-9474-CCD86A78CB94}" type="datetimeFigureOut">
              <a:rPr lang="en-US"/>
              <a:pPr>
                <a:defRPr/>
              </a:pPr>
              <a:t>8/23/11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D7D56-DFB1-7F41-B558-839B7F3832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4" Type="http://schemas.openxmlformats.org/officeDocument/2006/relationships/slideLayout" Target="../slideLayouts/slideLayout14.xml"/><Relationship Id="rId4" Type="http://schemas.openxmlformats.org/officeDocument/2006/relationships/slideLayout" Target="../slideLayouts/slideLayout4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6" Type="http://schemas.openxmlformats.org/officeDocument/2006/relationships/slideLayout" Target="../slideLayouts/slideLayout16.xml"/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Relationship Id="rId18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6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14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1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6" Type="http://schemas.openxmlformats.org/officeDocument/2006/relationships/theme" Target="../theme/theme11.xml"/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3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3" Type="http://schemas.openxmlformats.org/officeDocument/2006/relationships/image" Target="../media/image2.jpeg"/><Relationship Id="rId1" Type="http://schemas.openxmlformats.org/officeDocument/2006/relationships/slideLayout" Target="../slideLayouts/slideLayout66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67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68.xml"/></Relationships>
</file>

<file path=ppt/slideMasters/_rels/slideMaster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3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6" Type="http://schemas.openxmlformats.org/officeDocument/2006/relationships/theme" Target="../theme/theme15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3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6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4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1.xml"/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8.xml"/><Relationship Id="rId18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3" Type="http://schemas.openxmlformats.org/officeDocument/2006/relationships/image" Target="../media/image2.jpeg"/><Relationship Id="rId1" Type="http://schemas.openxmlformats.org/officeDocument/2006/relationships/slideLayout" Target="../slideLayouts/slideLayout43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44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47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24601" y="65532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553201"/>
            <a:ext cx="548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6000226-7397-744D-8291-091D1E9C1F61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5pPr>
      <a:lvl6pPr marL="457177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353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53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706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24601" y="65532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553201"/>
            <a:ext cx="548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6000226-7397-744D-8291-091D1E9C1F61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5pPr>
      <a:lvl6pPr marL="457177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353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53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706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48" r:id="rId17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24601" y="65532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553201"/>
            <a:ext cx="548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6000226-7397-744D-8291-091D1E9C1F61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5pPr>
      <a:lvl6pPr marL="457177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353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53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706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8/23/11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image" Target="../media/image8.jpe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5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Relationship Id="rId1" Type="http://schemas.openxmlformats.org/officeDocument/2006/relationships/slideLayout" Target="../slideLayouts/slideLayout5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eg"/><Relationship Id="rId1" Type="http://schemas.openxmlformats.org/officeDocument/2006/relationships/slideLayout" Target="../slideLayouts/slideLayout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Joohyun Kim, Sharath Maddineni, Shantenu Jha</a:t>
            </a:r>
            <a:br>
              <a:rPr lang="en-US" dirty="0"/>
            </a:br>
            <a:r>
              <a:rPr lang="en-US" b="1" dirty="0"/>
              <a:t>Center for Computation and Technology (CCT)</a:t>
            </a:r>
            <a:br>
              <a:rPr lang="en-US" b="1" dirty="0"/>
            </a:br>
            <a:r>
              <a:rPr lang="en-US" b="1" dirty="0"/>
              <a:t>Louisiana State University</a:t>
            </a:r>
            <a:br>
              <a:rPr lang="en-US" b="1" dirty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05510" y="6282902"/>
            <a:ext cx="472733" cy="463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41023" y="6271762"/>
            <a:ext cx="463656" cy="4636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771" y="6306665"/>
            <a:ext cx="1079685" cy="421752"/>
          </a:xfrm>
          <a:prstGeom prst="rect">
            <a:avLst/>
          </a:prstGeom>
        </p:spPr>
      </p:pic>
      <p:pic>
        <p:nvPicPr>
          <p:cNvPr id="6" name="Picture 5" descr="cct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044" y="156633"/>
            <a:ext cx="1841270" cy="1193651"/>
          </a:xfrm>
          <a:prstGeom prst="rect">
            <a:avLst/>
          </a:prstGeom>
        </p:spPr>
      </p:pic>
      <p:pic>
        <p:nvPicPr>
          <p:cNvPr id="7" name="Picture 6" descr="ProcessHorizontal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67" y="283396"/>
            <a:ext cx="2061634" cy="89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61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>
          <a:xfrm>
            <a:off x="457200" y="2032000"/>
            <a:ext cx="8458200" cy="452717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Frameworks: Logical structure for Capturing Application Requirements, Characteristics &amp; Patterns</a:t>
            </a:r>
          </a:p>
          <a:p>
            <a:pPr>
              <a:lnSpc>
                <a:spcPct val="11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Pattern: Commonly recurring modes of computation</a:t>
            </a:r>
          </a:p>
          <a:p>
            <a:pPr lvl="1">
              <a:lnSpc>
                <a:spcPct val="110000"/>
              </a:lnSpc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Programming, Deployment, Execution, Data-access..</a:t>
            </a:r>
          </a:p>
          <a:p>
            <a:pPr>
              <a:lnSpc>
                <a:spcPct val="11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Abstraction: Mechanism to support patterns and application characteristics</a:t>
            </a:r>
          </a:p>
          <a:p>
            <a:pPr>
              <a:lnSpc>
                <a:spcPct val="11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Frameworks designed to either: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Support Patterns: Map-Reduce, Master-Worker, Hierarchical Job-Submission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Provide the abstractions and/or support the requirements &amp; characteristics of applications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i.e. Encode a Usage-Mode using a Framework</a:t>
            </a:r>
          </a:p>
          <a:p>
            <a:pPr>
              <a:lnSpc>
                <a:spcPct val="110000"/>
              </a:lnSpc>
              <a:buClr>
                <a:srgbClr val="FF0000"/>
              </a:buClr>
              <a:buFont typeface="Wingdings" charset="2"/>
              <a:buChar char="q"/>
            </a:pP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849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DARE Framework : Success Stories - Four Life-Science Applications</a:t>
            </a:r>
            <a:endParaRPr lang="en-US" dirty="0"/>
          </a:p>
        </p:txBody>
      </p:sp>
      <p:pic>
        <p:nvPicPr>
          <p:cNvPr id="4" name="Content Placeholder 3" descr="four-life-science.png"/>
          <p:cNvPicPr>
            <a:picLocks noGrp="1" noChangeAspect="1"/>
          </p:cNvPicPr>
          <p:nvPr>
            <p:ph idx="1"/>
          </p:nvPr>
        </p:nvPicPr>
        <p:blipFill>
          <a:blip r:embed="rId2"/>
          <a:srcRect l="-9711" r="-9711"/>
          <a:stretch>
            <a:fillRect/>
          </a:stretch>
        </p:blipFill>
        <p:spPr/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DARE-NGS : A Gateway for NGS-Analytics and Downstream Analyses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179891" y="2512921"/>
            <a:ext cx="3176217" cy="45887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kern="1200" dirty="0" smtClean="0"/>
              <a:t>WGS, CHIP-Seq, RNA-Seq: Billions Short Reads</a:t>
            </a:r>
            <a:endParaRPr lang="en-US" kern="1200" dirty="0"/>
          </a:p>
        </p:txBody>
      </p:sp>
      <p:sp>
        <p:nvSpPr>
          <p:cNvPr id="9" name="Rounded Rectangle 8"/>
          <p:cNvSpPr/>
          <p:nvPr/>
        </p:nvSpPr>
        <p:spPr>
          <a:xfrm>
            <a:off x="3009750" y="3510039"/>
            <a:ext cx="1727446" cy="52947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kern="1200" dirty="0" smtClean="0"/>
              <a:t>Mapping</a:t>
            </a:r>
            <a:endParaRPr lang="en-US" kern="1200" dirty="0"/>
          </a:p>
        </p:txBody>
      </p:sp>
      <p:sp>
        <p:nvSpPr>
          <p:cNvPr id="10" name="Rounded Rectangle 9"/>
          <p:cNvSpPr/>
          <p:nvPr/>
        </p:nvSpPr>
        <p:spPr>
          <a:xfrm>
            <a:off x="4861579" y="3543114"/>
            <a:ext cx="1727446" cy="52947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kern="1200" dirty="0" smtClean="0"/>
              <a:t>De Novo Assembly</a:t>
            </a:r>
            <a:endParaRPr lang="en-US" kern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4488709" y="4613561"/>
            <a:ext cx="2392858" cy="11449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Transcriptome Analysis </a:t>
            </a:r>
          </a:p>
          <a:p>
            <a:pPr algn="ctr"/>
            <a:r>
              <a:rPr lang="en-US" sz="1600" kern="1200" dirty="0" smtClean="0"/>
              <a:t>(RNA-seq) </a:t>
            </a:r>
            <a:endParaRPr lang="en-US" sz="1600" kern="1200" dirty="0"/>
          </a:p>
        </p:txBody>
      </p:sp>
      <p:sp>
        <p:nvSpPr>
          <p:cNvPr id="14" name="Rounded Rectangle 13"/>
          <p:cNvSpPr/>
          <p:nvPr/>
        </p:nvSpPr>
        <p:spPr>
          <a:xfrm>
            <a:off x="2748408" y="4603774"/>
            <a:ext cx="1323850" cy="11449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Exome Analysis</a:t>
            </a:r>
            <a:endParaRPr lang="en-US" sz="1600" kern="1200" dirty="0"/>
          </a:p>
        </p:txBody>
      </p:sp>
      <p:sp>
        <p:nvSpPr>
          <p:cNvPr id="15" name="Rounded Rectangle 14"/>
          <p:cNvSpPr/>
          <p:nvPr/>
        </p:nvSpPr>
        <p:spPr>
          <a:xfrm>
            <a:off x="1464843" y="4613561"/>
            <a:ext cx="1283564" cy="11449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Whole Genome Analysis (WGS)</a:t>
            </a:r>
            <a:endParaRPr lang="en-US" sz="1600" kern="1200" dirty="0"/>
          </a:p>
        </p:txBody>
      </p:sp>
      <p:cxnSp>
        <p:nvCxnSpPr>
          <p:cNvPr id="16" name="Straight Connector 15"/>
          <p:cNvCxnSpPr/>
          <p:nvPr/>
        </p:nvCxnSpPr>
        <p:spPr>
          <a:xfrm rot="5400000">
            <a:off x="4588014" y="3273171"/>
            <a:ext cx="429291" cy="1555"/>
          </a:xfrm>
          <a:prstGeom prst="line">
            <a:avLst/>
          </a:prstGeom>
          <a:ln w="82550">
            <a:solidFill>
              <a:srgbClr val="008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4565944" y="4370330"/>
            <a:ext cx="429291" cy="1555"/>
          </a:xfrm>
          <a:prstGeom prst="line">
            <a:avLst/>
          </a:prstGeom>
          <a:ln w="82550">
            <a:solidFill>
              <a:srgbClr val="008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08576" y="6235380"/>
            <a:ext cx="8777681" cy="62262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Functional Annotation, Pathway Analysis – Cell Development &amp; Differentiation, Host-Pathogen interaction, Biomedical research </a:t>
            </a:r>
            <a:endParaRPr lang="en-US" sz="1600" kern="1200" dirty="0"/>
          </a:p>
        </p:txBody>
      </p:sp>
      <p:cxnSp>
        <p:nvCxnSpPr>
          <p:cNvPr id="19" name="Straight Connector 18"/>
          <p:cNvCxnSpPr/>
          <p:nvPr/>
        </p:nvCxnSpPr>
        <p:spPr>
          <a:xfrm rot="5400000">
            <a:off x="4591362" y="6019958"/>
            <a:ext cx="429291" cy="1555"/>
          </a:xfrm>
          <a:prstGeom prst="line">
            <a:avLst/>
          </a:prstGeom>
          <a:ln w="825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 txBox="1">
            <a:spLocks/>
          </p:cNvSpPr>
          <p:nvPr/>
        </p:nvSpPr>
        <p:spPr>
          <a:xfrm>
            <a:off x="308880" y="1936172"/>
            <a:ext cx="8547250" cy="4937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Overview - Computational/Bioinformatics Strategies for Genomic Data Analysis</a:t>
            </a:r>
            <a:endParaRPr lang="en-US" sz="2000" kern="1200" dirty="0"/>
          </a:p>
        </p:txBody>
      </p:sp>
      <p:sp>
        <p:nvSpPr>
          <p:cNvPr id="21" name="Rounded Rectangle 20"/>
          <p:cNvSpPr/>
          <p:nvPr/>
        </p:nvSpPr>
        <p:spPr>
          <a:xfrm>
            <a:off x="6985263" y="4615330"/>
            <a:ext cx="2066205" cy="11449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/>
              <a:t>Genome-wide DNA-protein interactions</a:t>
            </a:r>
            <a:r>
              <a:rPr lang="en-US" sz="1600" kern="1200" dirty="0" smtClean="0"/>
              <a:t> </a:t>
            </a:r>
          </a:p>
          <a:p>
            <a:pPr algn="ctr"/>
            <a:r>
              <a:rPr lang="en-US" sz="1600" kern="1200" dirty="0" smtClean="0"/>
              <a:t>(</a:t>
            </a:r>
            <a:r>
              <a:rPr lang="en-US" sz="1600" dirty="0" smtClean="0"/>
              <a:t>ChIP</a:t>
            </a:r>
            <a:r>
              <a:rPr lang="en-US" sz="1600" kern="1200" dirty="0" smtClean="0"/>
              <a:t>-seq) </a:t>
            </a:r>
            <a:endParaRPr lang="en-US" sz="1600" kern="1200" dirty="0"/>
          </a:p>
        </p:txBody>
      </p:sp>
    </p:spTree>
    <p:extLst>
      <p:ext uri="{BB962C8B-B14F-4D97-AF65-F5344CB8AC3E}">
        <p14:creationId xmlns:p14="http://schemas.microsoft.com/office/powerpoint/2010/main" val="450131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DARE-NGS : A Gateway for NGS-Analytics and Downstream Analyses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39551" y="1903780"/>
            <a:ext cx="7480737" cy="8159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lphaUcPeriod"/>
            </a:pPr>
            <a:r>
              <a:rPr lang="en-US" sz="2000" kern="1200" dirty="0" smtClean="0"/>
              <a:t>Exome analysis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PI : Tuomo Rankinen (HGL, PBRC)/PBRC GCF</a:t>
            </a:r>
          </a:p>
          <a:p>
            <a:pPr marL="342900" indent="-342900">
              <a:buFontTx/>
              <a:buChar char="-"/>
            </a:pPr>
            <a:r>
              <a:rPr lang="en-US" sz="2000" kern="1200" dirty="0" smtClean="0"/>
              <a:t>Task : Large scale mapping and genome variation discovery</a:t>
            </a:r>
            <a:endParaRPr lang="en-US" sz="2000" kern="12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139551" y="3202055"/>
            <a:ext cx="7480737" cy="8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</a:t>
            </a:r>
            <a:r>
              <a:rPr lang="en-US" sz="2000" kern="1200" dirty="0" smtClean="0"/>
              <a:t>. Fusion gene discovery for cancer research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PI : Erik </a:t>
            </a:r>
            <a:r>
              <a:rPr lang="en-US" sz="2000" dirty="0" err="1" smtClean="0"/>
              <a:t>Flamington</a:t>
            </a:r>
            <a:r>
              <a:rPr lang="en-US" sz="2000" dirty="0" smtClean="0"/>
              <a:t> (Tulane U)/Carl (Tulane GCF)</a:t>
            </a:r>
          </a:p>
          <a:p>
            <a:pPr marL="342900" indent="-342900">
              <a:buFontTx/>
              <a:buChar char="-"/>
            </a:pPr>
            <a:r>
              <a:rPr lang="en-US" sz="2000" kern="1200" dirty="0" smtClean="0"/>
              <a:t>Task : </a:t>
            </a:r>
            <a:r>
              <a:rPr lang="en-US" sz="2000" kern="1200" dirty="0" err="1" smtClean="0"/>
              <a:t>Tophatfusion</a:t>
            </a:r>
            <a:endParaRPr lang="en-US" sz="2000" kern="1200" dirty="0" smtClean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139551" y="4376080"/>
            <a:ext cx="7480737" cy="8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C. C. </a:t>
            </a:r>
            <a:r>
              <a:rPr lang="en-US" sz="2000" kern="1200" dirty="0" err="1" smtClean="0"/>
              <a:t>elegans</a:t>
            </a:r>
            <a:r>
              <a:rPr lang="en-US" sz="2000" kern="1200" dirty="0" smtClean="0"/>
              <a:t> transcription factor (NHR-6) binding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PI : Chris </a:t>
            </a:r>
            <a:r>
              <a:rPr lang="en-US" sz="2000" dirty="0" err="1" smtClean="0"/>
              <a:t>Gissendanner</a:t>
            </a:r>
            <a:r>
              <a:rPr lang="en-US" sz="2000" dirty="0" smtClean="0"/>
              <a:t> (ULM)  (LBRN PI)</a:t>
            </a:r>
          </a:p>
          <a:p>
            <a:pPr marL="342900" indent="-342900">
              <a:buFontTx/>
              <a:buChar char="-"/>
            </a:pPr>
            <a:r>
              <a:rPr lang="en-US" sz="2000" kern="1200" dirty="0" smtClean="0"/>
              <a:t>Task : ChIP-seq pipeline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39551" y="5618935"/>
            <a:ext cx="7480737" cy="9674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2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D. Rice-B.Glumae (Host-Pathogen)</a:t>
            </a:r>
          </a:p>
          <a:p>
            <a:pPr marL="342900" indent="-342900">
              <a:buFontTx/>
              <a:buChar char="-"/>
            </a:pPr>
            <a:r>
              <a:rPr lang="en-US" sz="2000" kern="1200" dirty="0" smtClean="0"/>
              <a:t>PI : Jong-</a:t>
            </a:r>
            <a:r>
              <a:rPr lang="en-US" sz="2000" kern="1200" dirty="0" err="1" smtClean="0"/>
              <a:t>hyun</a:t>
            </a:r>
            <a:r>
              <a:rPr lang="en-US" sz="2000" kern="1200" dirty="0" smtClean="0"/>
              <a:t> Ham (</a:t>
            </a:r>
            <a:r>
              <a:rPr lang="en-US" sz="2000" kern="1200" dirty="0" err="1" smtClean="0"/>
              <a:t>AgCener</a:t>
            </a:r>
            <a:r>
              <a:rPr lang="en-US" sz="2000" kern="1200" dirty="0" smtClean="0"/>
              <a:t>, LSU)</a:t>
            </a:r>
          </a:p>
          <a:p>
            <a:pPr marL="342900" indent="-342900">
              <a:buFontTx/>
              <a:buChar char="-"/>
            </a:pPr>
            <a:r>
              <a:rPr lang="en-US" sz="2000" kern="1200" dirty="0" smtClean="0"/>
              <a:t>Task : RNA-Seq, integrative </a:t>
            </a:r>
            <a:r>
              <a:rPr lang="en-US" sz="2000" dirty="0" smtClean="0"/>
              <a:t>Infrastructure for Drug Discovery targeting Quorum-Sensing mechanism</a:t>
            </a:r>
            <a:endParaRPr lang="en-US" sz="2000" kern="1200" dirty="0" smtClean="0"/>
          </a:p>
        </p:txBody>
      </p:sp>
    </p:spTree>
    <p:extLst>
      <p:ext uri="{BB962C8B-B14F-4D97-AF65-F5344CB8AC3E}">
        <p14:creationId xmlns:p14="http://schemas.microsoft.com/office/powerpoint/2010/main" val="2896592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DARE-NGS : A Gateway for NGS-Analytics and Downstream Analyses</a:t>
            </a:r>
          </a:p>
        </p:txBody>
      </p:sp>
      <p:pic>
        <p:nvPicPr>
          <p:cNvPr id="4" name="Picture 3" descr="types_da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1873746"/>
            <a:ext cx="8928100" cy="2425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8829" y="4476482"/>
            <a:ext cx="2159253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ChIP-Seq pipeline</a:t>
            </a:r>
            <a:endParaRPr lang="en-US" dirty="0"/>
          </a:p>
        </p:txBody>
      </p:sp>
      <p:sp>
        <p:nvSpPr>
          <p:cNvPr id="6" name="Right Arrow Callout 5"/>
          <p:cNvSpPr/>
          <p:nvPr/>
        </p:nvSpPr>
        <p:spPr>
          <a:xfrm>
            <a:off x="1283853" y="5039093"/>
            <a:ext cx="1987901" cy="966402"/>
          </a:xfrm>
          <a:prstGeom prst="rightArrow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Mapping</a:t>
            </a:r>
            <a:endParaRPr lang="en-US" dirty="0"/>
          </a:p>
        </p:txBody>
      </p:sp>
      <p:sp>
        <p:nvSpPr>
          <p:cNvPr id="9" name="Right Arrow Callout 8"/>
          <p:cNvSpPr/>
          <p:nvPr/>
        </p:nvSpPr>
        <p:spPr>
          <a:xfrm>
            <a:off x="4597568" y="5108123"/>
            <a:ext cx="1987901" cy="966402"/>
          </a:xfrm>
          <a:prstGeom prst="rightArrow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Peak Calling</a:t>
            </a:r>
            <a:endParaRPr lang="en-US" dirty="0"/>
          </a:p>
        </p:txBody>
      </p:sp>
      <p:sp>
        <p:nvSpPr>
          <p:cNvPr id="10" name="Chevron 9"/>
          <p:cNvSpPr/>
          <p:nvPr/>
        </p:nvSpPr>
        <p:spPr>
          <a:xfrm>
            <a:off x="3395998" y="5121928"/>
            <a:ext cx="980145" cy="745509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hevron 10"/>
          <p:cNvSpPr/>
          <p:nvPr/>
        </p:nvSpPr>
        <p:spPr>
          <a:xfrm>
            <a:off x="101600" y="5218569"/>
            <a:ext cx="980145" cy="745509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Chevron 11"/>
          <p:cNvSpPr/>
          <p:nvPr/>
        </p:nvSpPr>
        <p:spPr>
          <a:xfrm>
            <a:off x="6654493" y="5191495"/>
            <a:ext cx="980145" cy="745509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Direct Access Storage 12"/>
          <p:cNvSpPr/>
          <p:nvPr/>
        </p:nvSpPr>
        <p:spPr>
          <a:xfrm>
            <a:off x="4763227" y="6447280"/>
            <a:ext cx="1145257" cy="341693"/>
          </a:xfrm>
          <a:prstGeom prst="flowChartMagneticDrum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rved Up Arrow 13"/>
          <p:cNvSpPr/>
          <p:nvPr/>
        </p:nvSpPr>
        <p:spPr>
          <a:xfrm>
            <a:off x="4376143" y="6171165"/>
            <a:ext cx="1753219" cy="220891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Striped Right Arrow 15"/>
          <p:cNvSpPr/>
          <p:nvPr/>
        </p:nvSpPr>
        <p:spPr>
          <a:xfrm>
            <a:off x="7854970" y="5191495"/>
            <a:ext cx="1174730" cy="772583"/>
          </a:xfrm>
          <a:prstGeom prst="strip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hevron 16"/>
          <p:cNvSpPr/>
          <p:nvPr/>
        </p:nvSpPr>
        <p:spPr>
          <a:xfrm>
            <a:off x="3395998" y="4476482"/>
            <a:ext cx="532878" cy="249041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12252" y="4401032"/>
            <a:ext cx="2203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:  Data processing</a:t>
            </a:r>
            <a:endParaRPr lang="en-US" dirty="0"/>
          </a:p>
        </p:txBody>
      </p:sp>
      <p:sp>
        <p:nvSpPr>
          <p:cNvPr id="19" name="Direct Access Storage 18"/>
          <p:cNvSpPr/>
          <p:nvPr/>
        </p:nvSpPr>
        <p:spPr>
          <a:xfrm>
            <a:off x="6654493" y="4476482"/>
            <a:ext cx="579258" cy="231784"/>
          </a:xfrm>
          <a:prstGeom prst="flowChartMagneticDrum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65083" y="4401032"/>
            <a:ext cx="1586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:  Databases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55221" y="4997675"/>
            <a:ext cx="9029699" cy="18189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04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>
          <a:xfrm>
            <a:off x="381000" y="359540"/>
            <a:ext cx="8229600" cy="1143000"/>
          </a:xfrm>
        </p:spPr>
        <p:txBody>
          <a:bodyPr/>
          <a:lstStyle/>
          <a:p>
            <a:pPr eaLnBrk="1" hangingPunct="1"/>
            <a:r>
              <a:rPr lang="en-US" sz="3600" dirty="0">
                <a:latin typeface="Calibri" charset="0"/>
                <a:ea typeface="ＭＳ Ｐゴシック" charset="0"/>
                <a:cs typeface="ＭＳ Ｐゴシック" charset="0"/>
              </a:rPr>
              <a:t>Acknowledgements</a:t>
            </a:r>
          </a:p>
        </p:txBody>
      </p:sp>
      <p:sp>
        <p:nvSpPr>
          <p:cNvPr id="68611" name="Content Placeholder 2"/>
          <p:cNvSpPr>
            <a:spLocks noGrp="1"/>
          </p:cNvSpPr>
          <p:nvPr>
            <p:ph idx="1"/>
          </p:nvPr>
        </p:nvSpPr>
        <p:spPr>
          <a:xfrm>
            <a:off x="457200" y="1807159"/>
            <a:ext cx="8229600" cy="4752953"/>
          </a:xfrm>
        </p:spPr>
        <p:txBody>
          <a:bodyPr>
            <a:normAutofit fontScale="70000" lnSpcReduction="20000"/>
          </a:bodyPr>
          <a:lstStyle/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b="1" dirty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SAGA Team and DPA Team and the UK-EPSRC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   (UK EPSRC: DPA, OMII-UK , OMII-UK PAL)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People</a:t>
            </a:r>
            <a:endParaRPr lang="en-US" sz="2900" b="1" dirty="0">
              <a:solidFill>
                <a:srgbClr val="8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SAGA D&amp;D: Hartmut Kaiser, Ole Weidner, Andre Merzky</a:t>
            </a: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Lukasz Lacinski, João Abecasis, Chris Miceli, Bety Rodriguez-Milla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SAGA Users: Andre Luckow, Yaakoub el-Khamra, Kate Stamou, Cybertools (Abhinav Thota, Jeff, N. Kim), Owain Kenway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Google SoC: Michael Miceli, Saurabh Sehgal, Miklos Erdelyi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Collaborators and Contributors: Steve Fisher &amp; Group, Sylvain Renaud (JSAGA), Go Iwai &amp; Yoshiyuki Watase (KEK)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DPA: Dan Katz, Murray Cole, Manish Parashar, Omer Rana, Jon </a:t>
            </a: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Weissman</a:t>
            </a:r>
          </a:p>
          <a:p>
            <a:pPr>
              <a:spcBef>
                <a:spcPts val="200"/>
              </a:spcBef>
              <a:buNone/>
            </a:pPr>
            <a:r>
              <a:rPr lang="en-US" sz="29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Collaboration</a:t>
            </a:r>
            <a:endParaRPr lang="en-US" sz="2900" b="1" dirty="0">
              <a:solidFill>
                <a:srgbClr val="8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Jong Hyun Ham (Plant Pathology and Crop Physiology, LSU) B. Glumae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Tuomo Rankinen (Human Genome Lab, PBRC) Human Exome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Genome Core Facility, PBRC</a:t>
            </a:r>
          </a:p>
          <a:p>
            <a:pPr>
              <a:spcBef>
                <a:spcPts val="200"/>
              </a:spcBef>
              <a:buNone/>
            </a:pPr>
            <a:r>
              <a:rPr lang="en-US" sz="29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Support</a:t>
            </a:r>
          </a:p>
          <a:p>
            <a:pPr>
              <a:spcBef>
                <a:spcPts val="200"/>
              </a:spcBef>
              <a:buNone/>
            </a:pP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Louisiana Biomedical Research Network (LBRN)</a:t>
            </a:r>
            <a:endParaRPr lang="en-US" sz="2000" dirty="0" smtClean="0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68612" name="Picture 4" descr="omii_logo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0232" y="1807159"/>
            <a:ext cx="6223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086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090" y="2068618"/>
            <a:ext cx="8399724" cy="4197711"/>
          </a:xfrm>
        </p:spPr>
        <p:txBody>
          <a:bodyPr>
            <a:normAutofit fontScale="85000" lnSpcReduction="10000"/>
          </a:bodyPr>
          <a:lstStyle/>
          <a:p>
            <a:r>
              <a:rPr lang="en-US" sz="2800" b="1" dirty="0" smtClean="0"/>
              <a:t>Introduction : </a:t>
            </a:r>
            <a:r>
              <a:rPr lang="en-US" sz="2800" b="1" dirty="0"/>
              <a:t>Next-Generation DNA Sequencing (NGS) and </a:t>
            </a:r>
            <a:r>
              <a:rPr lang="en-US" sz="2800" b="1" dirty="0" smtClean="0"/>
              <a:t>Its Significance and New Challenges in </a:t>
            </a:r>
            <a:r>
              <a:rPr lang="en-US" sz="2800" b="1" dirty="0"/>
              <a:t>Life </a:t>
            </a:r>
            <a:r>
              <a:rPr lang="en-US" sz="2800" b="1" dirty="0" smtClean="0"/>
              <a:t>Sciences and Biomedical Research</a:t>
            </a:r>
          </a:p>
          <a:p>
            <a:r>
              <a:rPr lang="en-US" sz="2800" b="1" dirty="0" smtClean="0"/>
              <a:t>Dynamic Application Runtime Environment (DARE) </a:t>
            </a:r>
            <a:r>
              <a:rPr lang="en-US" sz="2800" b="1" dirty="0"/>
              <a:t>Framework: </a:t>
            </a:r>
            <a:r>
              <a:rPr lang="en-US" sz="2800" b="1" dirty="0" smtClean="0"/>
              <a:t>A Solution Built </a:t>
            </a:r>
            <a:r>
              <a:rPr lang="en-US" sz="2800" b="1" dirty="0"/>
              <a:t>upon SAGA-</a:t>
            </a:r>
            <a:r>
              <a:rPr lang="en-US" sz="2800" b="1" dirty="0" smtClean="0"/>
              <a:t>BigJob</a:t>
            </a:r>
          </a:p>
          <a:p>
            <a:r>
              <a:rPr lang="en-US" sz="2800" b="1" dirty="0"/>
              <a:t>DARE-NGS : </a:t>
            </a:r>
            <a:r>
              <a:rPr lang="en-US" sz="2800" b="1" dirty="0" smtClean="0"/>
              <a:t>Gateway for NGS Data Analytics and Downstream Analyses </a:t>
            </a:r>
            <a:r>
              <a:rPr lang="en-US" sz="2800" b="1" dirty="0"/>
              <a:t>on Scalable Distributed HPC </a:t>
            </a:r>
            <a:r>
              <a:rPr lang="en-US" sz="2800" b="1" dirty="0" smtClean="0"/>
              <a:t>and Clouds </a:t>
            </a:r>
            <a:endParaRPr lang="en-US" sz="2800" b="1" dirty="0"/>
          </a:p>
          <a:p>
            <a:pPr>
              <a:spcBef>
                <a:spcPts val="200"/>
              </a:spcBef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</a:rPr>
              <a:t>Emerging Computational Methods in Life Sciences Workshop at HPDC11)</a:t>
            </a:r>
          </a:p>
          <a:p>
            <a:pPr>
              <a:spcBef>
                <a:spcPts val="200"/>
              </a:spcBef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</a:rPr>
              <a:t>Teragrid</a:t>
            </a:r>
            <a:r>
              <a:rPr lang="en-US" sz="1800" dirty="0">
                <a:latin typeface="Times New Roman"/>
                <a:cs typeface="Times New Roman"/>
              </a:rPr>
              <a:t>/Blue Waters Symposium on Data-Intensive Analysis, Analytics, and Informatics </a:t>
            </a:r>
            <a:r>
              <a:rPr lang="en-US" sz="1800" dirty="0" smtClean="0">
                <a:latin typeface="Times New Roman"/>
                <a:cs typeface="Times New Roman"/>
              </a:rPr>
              <a:t>(April 2011, Pittsburgh) </a:t>
            </a:r>
          </a:p>
          <a:p>
            <a:pPr>
              <a:spcBef>
                <a:spcPts val="200"/>
              </a:spcBef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</a:rPr>
              <a:t>Teragrid11 workshop</a:t>
            </a:r>
          </a:p>
          <a:p>
            <a:pPr>
              <a:spcBef>
                <a:spcPts val="200"/>
              </a:spcBef>
              <a:buFont typeface="Arial"/>
              <a:buChar char="•"/>
            </a:pPr>
            <a:endParaRPr lang="en-US" sz="1800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364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9143999" cy="792651"/>
          </a:xfrm>
        </p:spPr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</a:t>
            </a:r>
            <a:r>
              <a:rPr lang="en-US" dirty="0" smtClean="0"/>
              <a:t>Sciences and Biomedical Research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7119" y="6428036"/>
            <a:ext cx="8798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Nature, 464, 670 (2010) </a:t>
            </a:r>
            <a:endParaRPr lang="en-US" sz="1600" dirty="0"/>
          </a:p>
        </p:txBody>
      </p:sp>
      <p:pic>
        <p:nvPicPr>
          <p:cNvPr id="3" name="Picture 2" descr="464670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964" y="1892190"/>
            <a:ext cx="6969902" cy="457637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6003907" y="3464053"/>
            <a:ext cx="923678" cy="626829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6927585" y="4206350"/>
            <a:ext cx="874196" cy="758793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7818276" y="4965143"/>
            <a:ext cx="428849" cy="428882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094526" y="2296813"/>
            <a:ext cx="2437197" cy="210501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094526" y="2402063"/>
            <a:ext cx="853749" cy="369179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05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9143999" cy="792651"/>
          </a:xfrm>
        </p:spPr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</a:t>
            </a:r>
            <a:r>
              <a:rPr lang="en-US" dirty="0" smtClean="0"/>
              <a:t>Sciences and Biomedical Research</a:t>
            </a:r>
            <a:endParaRPr lang="en-US" dirty="0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39551" y="1903780"/>
            <a:ext cx="8808129" cy="4937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Genome2Function :  Burkerholderia Glumae, A Rice Pathogen (J. Ham, </a:t>
            </a:r>
            <a:r>
              <a:rPr lang="en-US" sz="2000" kern="1200" dirty="0" err="1" smtClean="0"/>
              <a:t>AgCenter</a:t>
            </a:r>
            <a:r>
              <a:rPr lang="en-US" sz="2000" kern="1200" dirty="0" smtClean="0"/>
              <a:t>, LSU) – A New Era of Structural Bioinformatics</a:t>
            </a:r>
            <a:endParaRPr lang="en-US" sz="2000" kern="1200" dirty="0"/>
          </a:p>
        </p:txBody>
      </p:sp>
      <p:pic>
        <p:nvPicPr>
          <p:cNvPr id="3" name="Picture 2" descr="CH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16" y="2590039"/>
            <a:ext cx="3495930" cy="3495930"/>
          </a:xfrm>
          <a:prstGeom prst="rect">
            <a:avLst/>
          </a:prstGeom>
        </p:spPr>
      </p:pic>
      <p:pic>
        <p:nvPicPr>
          <p:cNvPr id="4" name="Picture 3" descr="TofR-model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568" y="2938698"/>
            <a:ext cx="4041246" cy="27565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516" y="6182593"/>
            <a:ext cx="3387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Mapping Result of NGS Data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468597" y="5799705"/>
            <a:ext cx="4479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Homology-based 3D modeling of TofR (Virulence Factor Associated Transcription Factor Binding Protein)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874195" y="2938698"/>
            <a:ext cx="3460034" cy="2273877"/>
            <a:chOff x="874195" y="2938698"/>
            <a:chExt cx="3460034" cy="2273877"/>
          </a:xfrm>
        </p:grpSpPr>
        <p:pic>
          <p:nvPicPr>
            <p:cNvPr id="9" name="Picture 8" descr="chr1-gi.tif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9829" y="2938698"/>
              <a:ext cx="2184400" cy="170180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10" name="Rectangle 9"/>
            <p:cNvSpPr/>
            <p:nvPr/>
          </p:nvSpPr>
          <p:spPr>
            <a:xfrm>
              <a:off x="874195" y="4640498"/>
              <a:ext cx="692759" cy="5720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" name="Straight Connector 11"/>
            <p:cNvCxnSpPr/>
            <p:nvPr/>
          </p:nvCxnSpPr>
          <p:spPr>
            <a:xfrm flipV="1">
              <a:off x="874195" y="2938698"/>
              <a:ext cx="1275634" cy="1701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566954" y="4640498"/>
              <a:ext cx="2767275" cy="5720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Arrow Connector 16"/>
          <p:cNvCxnSpPr/>
          <p:nvPr/>
        </p:nvCxnSpPr>
        <p:spPr>
          <a:xfrm>
            <a:off x="1022644" y="3464053"/>
            <a:ext cx="2243218" cy="197946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864320" y="4426057"/>
            <a:ext cx="1199415" cy="0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774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9143999" cy="792651"/>
          </a:xfrm>
        </p:spPr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</a:t>
            </a:r>
            <a:r>
              <a:rPr lang="en-US" dirty="0" smtClean="0"/>
              <a:t>Sciences and Biomedical Research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0133" y="1868440"/>
            <a:ext cx="892045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High-throughput Sequencing Techniques and Translational Medicine Research</a:t>
            </a:r>
          </a:p>
        </p:txBody>
      </p:sp>
      <p:sp>
        <p:nvSpPr>
          <p:cNvPr id="6" name="Rectangle 5"/>
          <p:cNvSpPr/>
          <p:nvPr/>
        </p:nvSpPr>
        <p:spPr>
          <a:xfrm>
            <a:off x="55220" y="2237772"/>
            <a:ext cx="9144000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Carrier Testing for Severe Childhood Recessive Diseases by Next-Generation Sequencing</a:t>
            </a:r>
          </a:p>
          <a:p>
            <a:r>
              <a:rPr lang="en-US" sz="1100" dirty="0" err="1" smtClean="0"/>
              <a:t>Sci</a:t>
            </a:r>
            <a:r>
              <a:rPr lang="en-US" sz="1100" dirty="0" smtClean="0"/>
              <a:t> </a:t>
            </a:r>
            <a:r>
              <a:rPr lang="en-US" sz="1100" dirty="0" err="1"/>
              <a:t>Transl</a:t>
            </a:r>
            <a:r>
              <a:rPr lang="en-US" sz="1100" dirty="0"/>
              <a:t> Med 12 January 2011</a:t>
            </a:r>
            <a:r>
              <a:rPr lang="en-US" sz="1100" dirty="0" smtClean="0"/>
              <a:t>:  </a:t>
            </a:r>
          </a:p>
          <a:p>
            <a:r>
              <a:rPr lang="en-US" sz="1100" dirty="0" smtClean="0"/>
              <a:t>Vol</a:t>
            </a:r>
            <a:r>
              <a:rPr lang="en-US" sz="1100" dirty="0"/>
              <a:t>. 3, Issue 65, p. </a:t>
            </a:r>
            <a:r>
              <a:rPr lang="en-US" sz="1100" dirty="0" smtClean="0"/>
              <a:t>65ra4,  </a:t>
            </a:r>
            <a:r>
              <a:rPr lang="en-US" sz="1100" dirty="0" err="1" smtClean="0"/>
              <a:t>Callum</a:t>
            </a:r>
            <a:r>
              <a:rPr lang="en-US" sz="1100" dirty="0" smtClean="0"/>
              <a:t> </a:t>
            </a:r>
            <a:r>
              <a:rPr lang="en-US" sz="1100" dirty="0"/>
              <a:t>J. Bell1 et al.</a:t>
            </a:r>
          </a:p>
          <a:p>
            <a:r>
              <a:rPr lang="en-US" sz="1100" dirty="0"/>
              <a:t> </a:t>
            </a:r>
          </a:p>
        </p:txBody>
      </p:sp>
      <p:pic>
        <p:nvPicPr>
          <p:cNvPr id="7" name="Picture 6" descr="F1.lar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827" y="2607362"/>
            <a:ext cx="5494337" cy="398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58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1024990"/>
            <a:ext cx="9143999" cy="792651"/>
          </a:xfrm>
        </p:spPr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</a:t>
            </a:r>
            <a:r>
              <a:rPr lang="en-US" dirty="0" smtClean="0"/>
              <a:t>Sciences and Biomedical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Unprecedented novel opportunities for life sciences/biomedical research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High-throughput DNA sequencing  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Significant roles of computation (algorithm, methods, implementation, and infrastructure)</a:t>
            </a:r>
          </a:p>
          <a:p>
            <a:pPr lvl="1">
              <a:lnSpc>
                <a:spcPct val="150000"/>
              </a:lnSpc>
              <a:buClr>
                <a:schemeClr val="tx1">
                  <a:lumMod val="95000"/>
                  <a:lumOff val="5000"/>
                </a:schemeClr>
              </a:buClr>
              <a:buSzPct val="100000"/>
              <a:buFont typeface="Courier New"/>
              <a:buChar char="o"/>
            </a:pPr>
            <a:r>
              <a:rPr lang="en-US" sz="2400" dirty="0" smtClean="0">
                <a:latin typeface="Arial"/>
                <a:cs typeface="Arial"/>
              </a:rPr>
              <a:t>Data-intensive computation</a:t>
            </a:r>
          </a:p>
          <a:p>
            <a:pPr lvl="1">
              <a:lnSpc>
                <a:spcPct val="150000"/>
              </a:lnSpc>
              <a:buClr>
                <a:schemeClr val="tx1">
                  <a:lumMod val="95000"/>
                  <a:lumOff val="5000"/>
                </a:schemeClr>
              </a:buClr>
              <a:buSzPct val="100000"/>
              <a:buFont typeface="Courier New"/>
              <a:buChar char="o"/>
            </a:pPr>
            <a:r>
              <a:rPr lang="en-US" sz="2400" dirty="0">
                <a:latin typeface="Arial"/>
                <a:cs typeface="Arial"/>
              </a:rPr>
              <a:t>P</a:t>
            </a:r>
            <a:r>
              <a:rPr lang="en-US" sz="2400" dirty="0" smtClean="0">
                <a:latin typeface="Arial"/>
                <a:cs typeface="Arial"/>
              </a:rPr>
              <a:t>aradigm shift in computational biology touting the importance of the utilization of distributed computing 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1724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need HPDC and Gateways?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Observation I</a:t>
            </a:r>
          </a:p>
          <a:p>
            <a:pPr marL="0" indent="0">
              <a:buNone/>
            </a:pP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/>
              <a:t> </a:t>
            </a:r>
            <a:r>
              <a:rPr lang="en-US" dirty="0"/>
              <a:t>U</a:t>
            </a:r>
            <a:r>
              <a:rPr lang="en-US" dirty="0" smtClean="0"/>
              <a:t>sing local compute resources and data storage is too limited.</a:t>
            </a:r>
          </a:p>
          <a:p>
            <a:r>
              <a:rPr lang="en-US" dirty="0" smtClean="0"/>
              <a:t>Observation II</a:t>
            </a:r>
          </a:p>
          <a:p>
            <a:pPr marL="0" indent="0">
              <a:buNone/>
            </a:pP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/>
              <a:t> Using Supercomputers or HPC resources is difficult and complex.</a:t>
            </a:r>
          </a:p>
          <a:p>
            <a:r>
              <a:rPr lang="en-US" dirty="0" smtClean="0"/>
              <a:t>Our Solution</a:t>
            </a:r>
          </a:p>
          <a:p>
            <a:pPr marL="0" indent="0">
              <a:buNone/>
            </a:pP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/>
              <a:t> Hiding </a:t>
            </a:r>
            <a:r>
              <a:rPr lang="en-US" dirty="0"/>
              <a:t>t</a:t>
            </a:r>
            <a:r>
              <a:rPr lang="en-US" dirty="0" smtClean="0"/>
              <a:t>he complexity of using distributed HPC resources and emerging cloud environment.   Therefore we propose Gateways…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59868"/>
              </p:ext>
            </p:extLst>
          </p:nvPr>
        </p:nvGraphicFramePr>
        <p:xfrm>
          <a:off x="194457" y="2403156"/>
          <a:ext cx="4749879" cy="2068349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302452"/>
                <a:gridCol w="636694"/>
                <a:gridCol w="823244"/>
                <a:gridCol w="823244"/>
                <a:gridCol w="1164245"/>
              </a:tblGrid>
              <a:tr h="971069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/>
                        <a:t>Compute System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# of cores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# of tasks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Task Concurrency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Bfast</a:t>
                      </a:r>
                      <a:r>
                        <a:rPr lang="en-US" sz="1200" baseline="0" dirty="0" smtClean="0"/>
                        <a:t> (mapping)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Workstation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No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≈18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/>
                        <a:t>6.5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3.4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256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1.95</a:t>
                      </a:r>
                      <a:r>
                        <a:rPr lang="en-US" sz="1200" baseline="0" dirty="0" smtClean="0"/>
                        <a:t> h</a:t>
                      </a:r>
                      <a:endParaRPr 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876937"/>
              </p:ext>
            </p:extLst>
          </p:nvPr>
        </p:nvGraphicFramePr>
        <p:xfrm>
          <a:off x="5512260" y="2403156"/>
          <a:ext cx="3631740" cy="1526438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707036"/>
                <a:gridCol w="952872"/>
                <a:gridCol w="814717"/>
                <a:gridCol w="1157115"/>
              </a:tblGrid>
              <a:tr h="70347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Case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HPC System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#</a:t>
                      </a:r>
                      <a:r>
                        <a:rPr lang="en-US" sz="1200" baseline="0" dirty="0" smtClean="0"/>
                        <a:t> of cores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Bfast</a:t>
                      </a:r>
                      <a:r>
                        <a:rPr lang="en-US" sz="1200" baseline="0" dirty="0" smtClean="0"/>
                        <a:t> (mapping)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I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QB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256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2.66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II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128</a:t>
                      </a:r>
                      <a:endParaRPr 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2.11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QB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128</a:t>
                      </a:r>
                      <a:endParaRPr 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8" name="Multidocument 17"/>
          <p:cNvSpPr/>
          <p:nvPr/>
        </p:nvSpPr>
        <p:spPr>
          <a:xfrm>
            <a:off x="6062326" y="4837945"/>
            <a:ext cx="811782" cy="358931"/>
          </a:xfrm>
          <a:prstGeom prst="flowChartMultidocumen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an 18"/>
          <p:cNvSpPr/>
          <p:nvPr/>
        </p:nvSpPr>
        <p:spPr>
          <a:xfrm>
            <a:off x="8100005" y="4709227"/>
            <a:ext cx="492824" cy="360739"/>
          </a:xfrm>
          <a:prstGeom prst="can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Multidocument 19"/>
          <p:cNvSpPr/>
          <p:nvPr/>
        </p:nvSpPr>
        <p:spPr>
          <a:xfrm>
            <a:off x="6212748" y="5691178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an 20"/>
          <p:cNvSpPr/>
          <p:nvPr/>
        </p:nvSpPr>
        <p:spPr>
          <a:xfrm>
            <a:off x="8169126" y="5344212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Can 22"/>
          <p:cNvSpPr/>
          <p:nvPr/>
        </p:nvSpPr>
        <p:spPr>
          <a:xfrm>
            <a:off x="8216781" y="6073207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6984082" y="4859348"/>
            <a:ext cx="975448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>
            <a:off x="7163836" y="5691177"/>
            <a:ext cx="823048" cy="9841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Multidocument 27"/>
          <p:cNvSpPr/>
          <p:nvPr/>
        </p:nvSpPr>
        <p:spPr>
          <a:xfrm>
            <a:off x="6212900" y="6176736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ight Arrow 28"/>
          <p:cNvSpPr/>
          <p:nvPr/>
        </p:nvSpPr>
        <p:spPr>
          <a:xfrm>
            <a:off x="7160182" y="6242206"/>
            <a:ext cx="826702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561058" y="4918433"/>
            <a:ext cx="24282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561058" y="5789587"/>
            <a:ext cx="300984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862042" y="4148339"/>
            <a:ext cx="1419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Data</a:t>
            </a:r>
          </a:p>
          <a:p>
            <a:r>
              <a:rPr lang="en-US" dirty="0" smtClean="0"/>
              <a:t>(12 GB)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553001" y="4076856"/>
            <a:ext cx="1360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Reference Genome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do we need HPDC and Gateways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>
                <a:latin typeface="Arial"/>
                <a:cs typeface="Arial"/>
                <a:sym typeface="Wingdings"/>
              </a:rPr>
              <a:t> </a:t>
            </a:r>
            <a:r>
              <a:rPr lang="en-US" dirty="0" smtClean="0">
                <a:latin typeface="Arial"/>
                <a:cs typeface="Arial"/>
                <a:sym typeface="Wingdings"/>
              </a:rPr>
              <a:t>Success Story I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92443" y="1931884"/>
            <a:ext cx="451232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Task Level Concurrency and Scale-Out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290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pic>
        <p:nvPicPr>
          <p:cNvPr id="4" name="Picture 3" descr="DAREOutlin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439" y="2023220"/>
            <a:ext cx="5844659" cy="483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22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aga_them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6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2_saga_them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2_Nouvelle présentation">
  <a:themeElements>
    <a:clrScheme name="Nouvelle présentation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Nouvelle pré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lnDef>
  </a:objectDefaults>
  <a:extraClrSchemeLst>
    <a:extraClrScheme>
      <a:clrScheme name="Nouvelle présentation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7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8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5.xml><?xml version="1.0" encoding="utf-8"?>
<a:theme xmlns:a="http://schemas.openxmlformats.org/drawingml/2006/main" name="9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ouvelle présentation">
  <a:themeElements>
    <a:clrScheme name="Nouvelle présentation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Nouvelle pré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lnDef>
  </a:objectDefaults>
  <a:extraClrSchemeLst>
    <a:extraClrScheme>
      <a:clrScheme name="Nouvelle présentation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4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saga_them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1_Nouvelle présentation">
  <a:themeElements>
    <a:clrScheme name="Nouvelle présentation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Nouvelle pré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lnDef>
  </a:objectDefaults>
  <a:extraClrSchemeLst>
    <a:extraClrScheme>
      <a:clrScheme name="Nouvelle présentation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3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5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saga_theme.thmx</Template>
  <TotalTime>27207</TotalTime>
  <Words>1229</Words>
  <Application>Microsoft Macintosh PowerPoint</Application>
  <PresentationFormat>On-screen Show (4:3)</PresentationFormat>
  <Paragraphs>154</Paragraphs>
  <Slides>15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15</vt:i4>
      </vt:variant>
      <vt:variant>
        <vt:lpstr>Slide Titles</vt:lpstr>
      </vt:variant>
      <vt:variant>
        <vt:i4>15</vt:i4>
      </vt:variant>
    </vt:vector>
  </HeadingPairs>
  <TitlesOfParts>
    <vt:vector size="30" baseType="lpstr">
      <vt:lpstr>saga_theme</vt:lpstr>
      <vt:lpstr>Nouvelle présentation</vt:lpstr>
      <vt:lpstr>1_Perspective</vt:lpstr>
      <vt:lpstr>2_Perspective</vt:lpstr>
      <vt:lpstr>4_Perspective</vt:lpstr>
      <vt:lpstr>1_saga_theme</vt:lpstr>
      <vt:lpstr>1_Nouvelle présentation</vt:lpstr>
      <vt:lpstr>3_Perspective</vt:lpstr>
      <vt:lpstr>5_Perspective</vt:lpstr>
      <vt:lpstr>6_Perspective</vt:lpstr>
      <vt:lpstr>2_saga_theme</vt:lpstr>
      <vt:lpstr>2_Nouvelle présentation</vt:lpstr>
      <vt:lpstr>7_Perspective</vt:lpstr>
      <vt:lpstr>8_Perspective</vt:lpstr>
      <vt:lpstr>9_Perspective</vt:lpstr>
      <vt:lpstr>   Joohyun Kim, Sharath Maddineni, Shantenu Jha Center for Computation and Technology (CCT) Louisiana State University </vt:lpstr>
      <vt:lpstr>Content</vt:lpstr>
      <vt:lpstr>Next-Generation DNA Sequencing (NGS) and Its Impact on Life Sciences and Biomedical Research</vt:lpstr>
      <vt:lpstr>Next-Generation DNA Sequencing (NGS) and Its Impact on Life Sciences and Biomedical Research</vt:lpstr>
      <vt:lpstr>Next-Generation DNA Sequencing (NGS) and Its Impact on Life Sciences and Biomedical Research</vt:lpstr>
      <vt:lpstr>Next-Generation DNA Sequencing (NGS) and Its Impact on Life Sciences and Biomedical Research</vt:lpstr>
      <vt:lpstr>Why do we need HPDC and Gateways?</vt:lpstr>
      <vt:lpstr>Why do we need HPDC and Gateways?  Success Story I</vt:lpstr>
      <vt:lpstr>DARE Framework: A Solution Built upon SAGA-BigJob</vt:lpstr>
      <vt:lpstr>DARE Framework: A Solution Built upon SAGA-BigJob</vt:lpstr>
      <vt:lpstr>DARE Framework : Success Stories - Four Life-Science Applications</vt:lpstr>
      <vt:lpstr>DARE-NGS : A Gateway for NGS-Analytics and Downstream Analyses</vt:lpstr>
      <vt:lpstr>DARE-NGS : A Gateway for NGS-Analytics and Downstream Analyses</vt:lpstr>
      <vt:lpstr>DARE-NGS : A Gateway for NGS-Analytics and Downstream Analyses</vt:lpstr>
      <vt:lpstr>Acknowledgements</vt:lpstr>
    </vt:vector>
  </TitlesOfParts>
  <Company>LSU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DARE-NGS : Towards Extensible and Scalable NGS Analytics on the TeraGrid/XD</dc:title>
  <dc:creator>Joohyun Kim</dc:creator>
  <cp:lastModifiedBy>Joohyun Kim</cp:lastModifiedBy>
  <cp:revision>249</cp:revision>
  <dcterms:created xsi:type="dcterms:W3CDTF">2011-08-22T22:30:54Z</dcterms:created>
  <dcterms:modified xsi:type="dcterms:W3CDTF">2011-08-23T15:25:48Z</dcterms:modified>
</cp:coreProperties>
</file>